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Amatic SC"/>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6" roundtripDataSignature="AMtx7mgPQ5E7QHkVNWWYZT6w12WXxDaI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bold.fntdata"/><Relationship Id="rId14" Type="http://schemas.openxmlformats.org/officeDocument/2006/relationships/font" Target="fonts/AmaticSC-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are they?</a:t>
            </a:r>
            <a:endParaRPr/>
          </a:p>
          <a:p>
            <a:pPr indent="0" lvl="0" marL="0" rtl="0" algn="l">
              <a:lnSpc>
                <a:spcPct val="100000"/>
              </a:lnSpc>
              <a:spcBef>
                <a:spcPts val="0"/>
              </a:spcBef>
              <a:spcAft>
                <a:spcPts val="0"/>
              </a:spcAft>
              <a:buSzPts val="1100"/>
              <a:buNone/>
            </a:pPr>
            <a:r>
              <a:rPr lang="en"/>
              <a:t>Answer: Copper and Nickel </a:t>
            </a:r>
            <a:endParaRPr/>
          </a:p>
          <a:p>
            <a:pPr indent="0" lvl="0" marL="0" rtl="0" algn="l">
              <a:lnSpc>
                <a:spcPct val="100000"/>
              </a:lnSpc>
              <a:spcBef>
                <a:spcPts val="0"/>
              </a:spcBef>
              <a:spcAft>
                <a:spcPts val="0"/>
              </a:spcAft>
              <a:buSzPts val="1100"/>
              <a:buNone/>
            </a:pPr>
            <a:r>
              <a:rPr lang="en"/>
              <a:t>This focuses on two of some of the most mined minerals in sudbury that have great value. We do mine other minerals, however we are focussing on Copper and Nickel.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hyperlink" Target="http://www.youtube.com/watch?v=t7bho2bDG2k" TargetMode="External"/><Relationship Id="rId6" Type="http://schemas.openxmlformats.org/officeDocument/2006/relationships/image" Target="../media/image9.jpg"/><Relationship Id="rId7" Type="http://schemas.openxmlformats.org/officeDocument/2006/relationships/hyperlink" Target="https://youtu.be/t7bho2bDG2k?si=iT-hH1N-JfZcC9MM" TargetMode="External"/><Relationship Id="rId8" Type="http://schemas.openxmlformats.org/officeDocument/2006/relationships/hyperlink" Target="https://theteenagertoday.com/i-want-to-be-a-geologis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hyperlink" Target="https://kids.britannica.com/students/article/mineral/275853" TargetMode="External"/><Relationship Id="rId7" Type="http://schemas.openxmlformats.org/officeDocument/2006/relationships/hyperlink" Target="https://www.pngegg.com/en/search?q=rocks++++Minera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hyperlink" Target="https://www.bankofcanadamuseum.ca/2014/11/the-big-nicke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1244225"/>
            <a:ext cx="8520600" cy="17121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96296"/>
              <a:buNone/>
            </a:pPr>
            <a:r>
              <a:rPr b="1" lang="en" sz="6000">
                <a:solidFill>
                  <a:srgbClr val="2864C7"/>
                </a:solidFill>
                <a:latin typeface="Times New Roman"/>
                <a:ea typeface="Times New Roman"/>
                <a:cs typeface="Times New Roman"/>
                <a:sym typeface="Times New Roman"/>
              </a:rPr>
              <a:t>Minecraft-Inspired Exploration</a:t>
            </a:r>
            <a:endParaRPr b="1" sz="6000">
              <a:solidFill>
                <a:srgbClr val="2864C7"/>
              </a:solidFill>
              <a:latin typeface="Times New Roman"/>
              <a:ea typeface="Times New Roman"/>
              <a:cs typeface="Times New Roman"/>
              <a:sym typeface="Times New Roman"/>
            </a:endParaRPr>
          </a:p>
        </p:txBody>
      </p:sp>
      <p:sp>
        <p:nvSpPr>
          <p:cNvPr id="55" name="Google Shape;55;p1"/>
          <p:cNvSpPr txBox="1"/>
          <p:nvPr>
            <p:ph idx="1" type="subTitle"/>
          </p:nvPr>
        </p:nvSpPr>
        <p:spPr>
          <a:xfrm>
            <a:off x="311700" y="28452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b="1" lang="en">
                <a:solidFill>
                  <a:srgbClr val="073763"/>
                </a:solidFill>
                <a:latin typeface="Times New Roman"/>
                <a:ea typeface="Times New Roman"/>
                <a:cs typeface="Times New Roman"/>
                <a:sym typeface="Times New Roman"/>
              </a:rPr>
              <a:t>Electrifying the Future 2024</a:t>
            </a:r>
            <a:endParaRPr b="1">
              <a:solidFill>
                <a:srgbClr val="073763"/>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ctrTitle"/>
          </p:nvPr>
        </p:nvSpPr>
        <p:spPr>
          <a:xfrm>
            <a:off x="1861350" y="1545463"/>
            <a:ext cx="5421300" cy="2052600"/>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b="1" lang="en" sz="7900">
                <a:solidFill>
                  <a:srgbClr val="2864C7"/>
                </a:solidFill>
                <a:latin typeface="Times New Roman"/>
                <a:ea typeface="Times New Roman"/>
                <a:cs typeface="Times New Roman"/>
                <a:sym typeface="Times New Roman"/>
              </a:rPr>
              <a:t>What is a geologist?</a:t>
            </a:r>
            <a:endParaRPr sz="6300"/>
          </a:p>
        </p:txBody>
      </p:sp>
      <p:pic>
        <p:nvPicPr>
          <p:cNvPr id="61" name="Google Shape;61;p2" title="File:Microscope-149816.svg - Wikimedia Commons"/>
          <p:cNvPicPr preferRelativeResize="0"/>
          <p:nvPr/>
        </p:nvPicPr>
        <p:blipFill rotWithShape="1">
          <a:blip r:embed="rId3">
            <a:alphaModFix/>
          </a:blip>
          <a:srcRect b="0" l="0" r="0" t="0"/>
          <a:stretch/>
        </p:blipFill>
        <p:spPr>
          <a:xfrm>
            <a:off x="484800" y="1483100"/>
            <a:ext cx="1637026" cy="2490701"/>
          </a:xfrm>
          <a:prstGeom prst="rect">
            <a:avLst/>
          </a:prstGeom>
          <a:noFill/>
          <a:ln>
            <a:noFill/>
          </a:ln>
        </p:spPr>
      </p:pic>
      <p:pic>
        <p:nvPicPr>
          <p:cNvPr id="62" name="Google Shape;62;p2" title="Mining helmet vector illustration | Free SVG"/>
          <p:cNvPicPr preferRelativeResize="0"/>
          <p:nvPr/>
        </p:nvPicPr>
        <p:blipFill rotWithShape="1">
          <a:blip r:embed="rId4">
            <a:alphaModFix/>
          </a:blip>
          <a:srcRect b="0" l="0" r="0" t="0"/>
          <a:stretch/>
        </p:blipFill>
        <p:spPr>
          <a:xfrm>
            <a:off x="7035275" y="1812413"/>
            <a:ext cx="1518675" cy="1518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idx="1" type="body"/>
          </p:nvPr>
        </p:nvSpPr>
        <p:spPr>
          <a:xfrm>
            <a:off x="524600" y="514600"/>
            <a:ext cx="4596600" cy="39375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2864C7"/>
              </a:buClr>
              <a:buSzPts val="1900"/>
              <a:buFont typeface="Times New Roman"/>
              <a:buChar char="●"/>
            </a:pPr>
            <a:r>
              <a:rPr lang="en" sz="1900">
                <a:solidFill>
                  <a:srgbClr val="2864C7"/>
                </a:solidFill>
                <a:latin typeface="Times New Roman"/>
                <a:ea typeface="Times New Roman"/>
                <a:cs typeface="Times New Roman"/>
                <a:sym typeface="Times New Roman"/>
              </a:rPr>
              <a:t>A geologist is a scientist who studies the Earth, including rocks, minerals, and fossils, to learn how our planet was formed and how it changes over time.</a:t>
            </a:r>
            <a:endParaRPr sz="1900">
              <a:solidFill>
                <a:srgbClr val="2864C7"/>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rgbClr val="2864C7"/>
              </a:buClr>
              <a:buSzPts val="1900"/>
              <a:buFont typeface="Times New Roman"/>
              <a:buChar char="●"/>
            </a:pPr>
            <a:r>
              <a:rPr lang="en" sz="1900">
                <a:solidFill>
                  <a:srgbClr val="2864C7"/>
                </a:solidFill>
                <a:latin typeface="Times New Roman"/>
                <a:ea typeface="Times New Roman"/>
                <a:cs typeface="Times New Roman"/>
                <a:sym typeface="Times New Roman"/>
              </a:rPr>
              <a:t>They help find resources like minerals, oil, and water, and they also work to predict natural disasters like earthquakes and volcanoes. </a:t>
            </a:r>
            <a:endParaRPr sz="1900">
              <a:solidFill>
                <a:srgbClr val="2864C7"/>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rgbClr val="2864C7"/>
              </a:buClr>
              <a:buSzPts val="1900"/>
              <a:buFont typeface="Times New Roman"/>
              <a:buChar char="●"/>
            </a:pPr>
            <a:r>
              <a:rPr lang="en" sz="1900">
                <a:solidFill>
                  <a:srgbClr val="2864C7"/>
                </a:solidFill>
                <a:latin typeface="Times New Roman"/>
                <a:ea typeface="Times New Roman"/>
                <a:cs typeface="Times New Roman"/>
                <a:sym typeface="Times New Roman"/>
              </a:rPr>
              <a:t>Geologists often explore the outdoors, digging and discovering new things about the Earth!</a:t>
            </a:r>
            <a:endParaRPr sz="1900">
              <a:solidFill>
                <a:srgbClr val="2864C7"/>
              </a:solidFill>
              <a:latin typeface="Times New Roman"/>
              <a:ea typeface="Times New Roman"/>
              <a:cs typeface="Times New Roman"/>
              <a:sym typeface="Times New Roman"/>
            </a:endParaRPr>
          </a:p>
        </p:txBody>
      </p:sp>
      <p:pic>
        <p:nvPicPr>
          <p:cNvPr id="68" name="Google Shape;68;p3"/>
          <p:cNvPicPr preferRelativeResize="0"/>
          <p:nvPr/>
        </p:nvPicPr>
        <p:blipFill rotWithShape="1">
          <a:blip r:embed="rId3">
            <a:alphaModFix/>
          </a:blip>
          <a:srcRect b="0" l="0" r="0" t="0"/>
          <a:stretch/>
        </p:blipFill>
        <p:spPr>
          <a:xfrm>
            <a:off x="4878750" y="4617175"/>
            <a:ext cx="4165248" cy="459675"/>
          </a:xfrm>
          <a:prstGeom prst="rect">
            <a:avLst/>
          </a:prstGeom>
          <a:noFill/>
          <a:ln>
            <a:noFill/>
          </a:ln>
        </p:spPr>
      </p:pic>
      <p:pic>
        <p:nvPicPr>
          <p:cNvPr id="69" name="Google Shape;69;p3"/>
          <p:cNvPicPr preferRelativeResize="0"/>
          <p:nvPr/>
        </p:nvPicPr>
        <p:blipFill rotWithShape="1">
          <a:blip r:embed="rId4">
            <a:alphaModFix/>
          </a:blip>
          <a:srcRect b="0" l="0" r="0" t="0"/>
          <a:stretch/>
        </p:blipFill>
        <p:spPr>
          <a:xfrm>
            <a:off x="5345288" y="2600025"/>
            <a:ext cx="2708175" cy="1681900"/>
          </a:xfrm>
          <a:prstGeom prst="rect">
            <a:avLst/>
          </a:prstGeom>
          <a:noFill/>
          <a:ln>
            <a:noFill/>
          </a:ln>
        </p:spPr>
      </p:pic>
      <p:pic>
        <p:nvPicPr>
          <p:cNvPr descr="School can set you up for amazing life adventures. Learn about working with rocks and how to be a geologist from Maya, as well as other science careers with the rest of the Inspire Science series—best for kids in 3rd, 4th, and 5th grade." id="70" name="Google Shape;70;p3" title="Inspire Science Grades 3-5: Learn About Geologists">
            <a:hlinkClick r:id="rId5"/>
          </p:cNvPr>
          <p:cNvPicPr preferRelativeResize="0"/>
          <p:nvPr/>
        </p:nvPicPr>
        <p:blipFill rotWithShape="1">
          <a:blip r:embed="rId6">
            <a:alphaModFix/>
          </a:blip>
          <a:srcRect b="0" l="0" r="0" t="0"/>
          <a:stretch/>
        </p:blipFill>
        <p:spPr>
          <a:xfrm>
            <a:off x="5345300" y="875100"/>
            <a:ext cx="2708150" cy="1523338"/>
          </a:xfrm>
          <a:prstGeom prst="rect">
            <a:avLst/>
          </a:prstGeom>
          <a:noFill/>
          <a:ln>
            <a:noFill/>
          </a:ln>
        </p:spPr>
      </p:pic>
      <p:sp>
        <p:nvSpPr>
          <p:cNvPr id="71" name="Google Shape;71;p3"/>
          <p:cNvSpPr txBox="1"/>
          <p:nvPr/>
        </p:nvSpPr>
        <p:spPr>
          <a:xfrm>
            <a:off x="5267525" y="2321800"/>
            <a:ext cx="36438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000"/>
              <a:buFont typeface="Arial"/>
              <a:buNone/>
            </a:pPr>
            <a:r>
              <a:rPr b="0" i="0" lang="en" sz="900" u="sng" cap="none" strike="noStrike">
                <a:solidFill>
                  <a:srgbClr val="432349"/>
                </a:solidFill>
                <a:latin typeface="Arial"/>
                <a:ea typeface="Arial"/>
                <a:cs typeface="Arial"/>
                <a:sym typeface="Arial"/>
                <a:hlinkClick r:id="rId7">
                  <a:extLst>
                    <a:ext uri="{A12FA001-AC4F-418D-AE19-62706E023703}">
                      <ahyp:hlinkClr val="tx"/>
                    </a:ext>
                  </a:extLst>
                </a:hlinkClick>
              </a:rPr>
              <a:t>https://youtu.be/t7bho2bDG2k?si=iT-hH1N-JfZcC9MM</a:t>
            </a:r>
            <a:r>
              <a:rPr b="0" i="0" lang="en" sz="900" u="none" cap="none" strike="noStrike">
                <a:solidFill>
                  <a:schemeClr val="dk1"/>
                </a:solidFill>
                <a:latin typeface="Arial"/>
                <a:ea typeface="Arial"/>
                <a:cs typeface="Arial"/>
                <a:sym typeface="Arial"/>
              </a:rPr>
              <a:t> </a:t>
            </a:r>
            <a:endParaRPr b="0" i="0" sz="1700" u="none" cap="none" strike="noStrike">
              <a:solidFill>
                <a:schemeClr val="dk2"/>
              </a:solidFill>
              <a:latin typeface="Arial"/>
              <a:ea typeface="Arial"/>
              <a:cs typeface="Arial"/>
              <a:sym typeface="Arial"/>
            </a:endParaRPr>
          </a:p>
        </p:txBody>
      </p:sp>
      <p:sp>
        <p:nvSpPr>
          <p:cNvPr id="72" name="Google Shape;72;p3"/>
          <p:cNvSpPr txBox="1"/>
          <p:nvPr/>
        </p:nvSpPr>
        <p:spPr>
          <a:xfrm>
            <a:off x="5267525" y="4221275"/>
            <a:ext cx="3891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sng" cap="none" strike="noStrike">
                <a:solidFill>
                  <a:srgbClr val="432349"/>
                </a:solidFill>
                <a:latin typeface="Arial"/>
                <a:ea typeface="Arial"/>
                <a:cs typeface="Arial"/>
                <a:sym typeface="Arial"/>
                <a:hlinkClick r:id="rId8">
                  <a:extLst>
                    <a:ext uri="{A12FA001-AC4F-418D-AE19-62706E023703}">
                      <ahyp:hlinkClr val="tx"/>
                    </a:ext>
                  </a:extLst>
                </a:hlinkClick>
              </a:rPr>
              <a:t>https://theteenagertoday.com/i-want-to-be-a-geologist/</a:t>
            </a:r>
            <a:endParaRPr b="0" i="0" sz="1200" u="none" cap="none" strike="noStrike">
              <a:solidFill>
                <a:srgbClr val="000000"/>
              </a:solidFill>
              <a:latin typeface="Arial"/>
              <a:ea typeface="Arial"/>
              <a:cs typeface="Arial"/>
              <a:sym typeface="Arial"/>
            </a:endParaRPr>
          </a:p>
        </p:txBody>
      </p:sp>
      <p:sp>
        <p:nvSpPr>
          <p:cNvPr id="73" name="Google Shape;73;p3"/>
          <p:cNvSpPr txBox="1"/>
          <p:nvPr/>
        </p:nvSpPr>
        <p:spPr>
          <a:xfrm>
            <a:off x="5487900" y="955375"/>
            <a:ext cx="10221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rgbClr val="0000FF"/>
                </a:solidFill>
                <a:highlight>
                  <a:schemeClr val="lt1"/>
                </a:highlight>
                <a:latin typeface="Amatic SC"/>
                <a:ea typeface="Amatic SC"/>
                <a:cs typeface="Amatic SC"/>
                <a:sym typeface="Amatic SC"/>
              </a:rPr>
              <a:t>Click here!</a:t>
            </a:r>
            <a:endParaRPr b="1" i="0" sz="2100" u="none" cap="none" strike="noStrike">
              <a:solidFill>
                <a:srgbClr val="0000FF"/>
              </a:solidFill>
              <a:highlight>
                <a:schemeClr val="lt1"/>
              </a:highlight>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ctrTitle"/>
          </p:nvPr>
        </p:nvSpPr>
        <p:spPr>
          <a:xfrm>
            <a:off x="905975" y="1545438"/>
            <a:ext cx="5421300" cy="2052600"/>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SzPts val="5200"/>
              <a:buNone/>
            </a:pPr>
            <a:r>
              <a:rPr b="1" lang="en" sz="7900">
                <a:solidFill>
                  <a:srgbClr val="2864C7"/>
                </a:solidFill>
                <a:latin typeface="Times New Roman"/>
                <a:ea typeface="Times New Roman"/>
                <a:cs typeface="Times New Roman"/>
                <a:sym typeface="Times New Roman"/>
              </a:rPr>
              <a:t>What is Geology?</a:t>
            </a:r>
            <a:endParaRPr sz="6300"/>
          </a:p>
        </p:txBody>
      </p:sp>
      <p:pic>
        <p:nvPicPr>
          <p:cNvPr id="79" name="Google Shape;79;p4" title="File:Jordens inre.svg - Wikimedia Commons"/>
          <p:cNvPicPr preferRelativeResize="0"/>
          <p:nvPr/>
        </p:nvPicPr>
        <p:blipFill rotWithShape="1">
          <a:blip r:embed="rId3">
            <a:alphaModFix/>
          </a:blip>
          <a:srcRect b="0" l="0" r="0" t="0"/>
          <a:stretch/>
        </p:blipFill>
        <p:spPr>
          <a:xfrm>
            <a:off x="5568676" y="1178650"/>
            <a:ext cx="2677375" cy="278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5"/>
          <p:cNvPicPr preferRelativeResize="0"/>
          <p:nvPr/>
        </p:nvPicPr>
        <p:blipFill rotWithShape="1">
          <a:blip r:embed="rId3">
            <a:alphaModFix/>
          </a:blip>
          <a:srcRect b="0" l="0" r="0" t="0"/>
          <a:stretch/>
        </p:blipFill>
        <p:spPr>
          <a:xfrm>
            <a:off x="4878750" y="4617175"/>
            <a:ext cx="4165248" cy="459675"/>
          </a:xfrm>
          <a:prstGeom prst="rect">
            <a:avLst/>
          </a:prstGeom>
          <a:noFill/>
          <a:ln>
            <a:noFill/>
          </a:ln>
        </p:spPr>
      </p:pic>
      <p:sp>
        <p:nvSpPr>
          <p:cNvPr id="85" name="Google Shape;85;p5"/>
          <p:cNvSpPr txBox="1"/>
          <p:nvPr/>
        </p:nvSpPr>
        <p:spPr>
          <a:xfrm>
            <a:off x="511025" y="462900"/>
            <a:ext cx="4799100" cy="38790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2864C7"/>
              </a:buClr>
              <a:buSzPts val="1600"/>
              <a:buFont typeface="Times New Roman"/>
              <a:buChar char="●"/>
            </a:pPr>
            <a:r>
              <a:rPr b="1" i="0" lang="en" sz="1600" u="none" cap="none" strike="noStrike">
                <a:solidFill>
                  <a:srgbClr val="0000FF"/>
                </a:solidFill>
                <a:latin typeface="Times New Roman"/>
                <a:ea typeface="Times New Roman"/>
                <a:cs typeface="Times New Roman"/>
                <a:sym typeface="Times New Roman"/>
              </a:rPr>
              <a:t>Geology</a:t>
            </a:r>
            <a:r>
              <a:rPr b="0" i="0" lang="en" sz="1600" u="none" cap="none" strike="noStrike">
                <a:solidFill>
                  <a:srgbClr val="2864C7"/>
                </a:solidFill>
                <a:latin typeface="Times New Roman"/>
                <a:ea typeface="Times New Roman"/>
                <a:cs typeface="Times New Roman"/>
                <a:sym typeface="Times New Roman"/>
              </a:rPr>
              <a:t> is the study of our planet’s </a:t>
            </a:r>
            <a:r>
              <a:rPr b="0" i="0" lang="en" sz="1600" u="none" cap="none" strike="noStrike">
                <a:solidFill>
                  <a:srgbClr val="2864C7"/>
                </a:solidFill>
                <a:highlight>
                  <a:schemeClr val="lt1"/>
                </a:highlight>
                <a:latin typeface="Times New Roman"/>
                <a:ea typeface="Times New Roman"/>
                <a:cs typeface="Times New Roman"/>
                <a:sym typeface="Times New Roman"/>
              </a:rPr>
              <a:t>rocks, minerals, soils and how they move, interact with one another and evolve through millions of years. </a:t>
            </a:r>
            <a:endParaRPr b="0" i="0" sz="1600" u="none" cap="none" strike="noStrike">
              <a:solidFill>
                <a:srgbClr val="2864C7"/>
              </a:solidFill>
              <a:highlight>
                <a:schemeClr val="lt1"/>
              </a:highlight>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2864C7"/>
              </a:buClr>
              <a:buSzPts val="1600"/>
              <a:buFont typeface="Times New Roman"/>
              <a:buChar char="●"/>
            </a:pPr>
            <a:r>
              <a:rPr b="0" i="0" lang="en" sz="1600" u="none" cap="none" strike="noStrike">
                <a:solidFill>
                  <a:srgbClr val="2864C7"/>
                </a:solidFill>
                <a:latin typeface="Times New Roman"/>
                <a:ea typeface="Times New Roman"/>
                <a:cs typeface="Times New Roman"/>
                <a:sym typeface="Times New Roman"/>
              </a:rPr>
              <a:t>Rocks are made up of minerals. Each rock and mineral tells a story about Earth’s history. </a:t>
            </a:r>
            <a:endParaRPr b="0" i="0" sz="1600" u="none" cap="none" strike="noStrike">
              <a:solidFill>
                <a:srgbClr val="2864C7"/>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2864C7"/>
              </a:buClr>
              <a:buSzPts val="1600"/>
              <a:buFont typeface="Times New Roman"/>
              <a:buChar char="●"/>
            </a:pPr>
            <a:r>
              <a:rPr b="0" i="0" lang="en" sz="1600" u="none" cap="none" strike="noStrike">
                <a:solidFill>
                  <a:srgbClr val="2864C7"/>
                </a:solidFill>
                <a:latin typeface="Times New Roman"/>
                <a:ea typeface="Times New Roman"/>
                <a:cs typeface="Times New Roman"/>
                <a:sym typeface="Times New Roman"/>
              </a:rPr>
              <a:t>Geology helps us find resources like water, oil. minerals and metals that have become very important in our lives. </a:t>
            </a:r>
            <a:endParaRPr b="0" i="0" sz="1600" u="none" cap="none" strike="noStrike">
              <a:solidFill>
                <a:srgbClr val="2864C7"/>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2864C7"/>
              </a:buClr>
              <a:buSzPts val="1600"/>
              <a:buFont typeface="Times New Roman"/>
              <a:buChar char="●"/>
            </a:pPr>
            <a:r>
              <a:rPr b="0" i="0" lang="en" sz="1600" u="none" cap="none" strike="noStrike">
                <a:solidFill>
                  <a:srgbClr val="2864C7"/>
                </a:solidFill>
                <a:latin typeface="Times New Roman"/>
                <a:ea typeface="Times New Roman"/>
                <a:cs typeface="Times New Roman"/>
                <a:sym typeface="Times New Roman"/>
              </a:rPr>
              <a:t>Geology helps us understand natural events like earthquakes and volcanoes.</a:t>
            </a:r>
            <a:endParaRPr b="0" i="0" sz="1600" u="none" cap="none" strike="noStrike">
              <a:solidFill>
                <a:srgbClr val="2864C7"/>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rgbClr val="2864C7"/>
              </a:buClr>
              <a:buSzPts val="1600"/>
              <a:buFont typeface="Times New Roman"/>
              <a:buChar char="●"/>
            </a:pPr>
            <a:r>
              <a:rPr b="0" i="0" lang="en" sz="1600" u="none" cap="none" strike="noStrike">
                <a:solidFill>
                  <a:srgbClr val="2864C7"/>
                </a:solidFill>
                <a:latin typeface="Times New Roman"/>
                <a:ea typeface="Times New Roman"/>
                <a:cs typeface="Times New Roman"/>
                <a:sym typeface="Times New Roman"/>
              </a:rPr>
              <a:t>Mining helps us with Geology! Mining is the process of removing and isolating the minerals that we need to build items that we use every day and to create new advanced technologies such as batteries and electric vehicles. </a:t>
            </a:r>
            <a:endParaRPr b="0" i="0" sz="1600" u="none" cap="none" strike="noStrike">
              <a:solidFill>
                <a:srgbClr val="2864C7"/>
              </a:solidFill>
              <a:latin typeface="Times New Roman"/>
              <a:ea typeface="Times New Roman"/>
              <a:cs typeface="Times New Roman"/>
              <a:sym typeface="Times New Roman"/>
            </a:endParaRPr>
          </a:p>
        </p:txBody>
      </p:sp>
      <p:pic>
        <p:nvPicPr>
          <p:cNvPr id="86" name="Google Shape;86;p5"/>
          <p:cNvPicPr preferRelativeResize="0"/>
          <p:nvPr/>
        </p:nvPicPr>
        <p:blipFill rotWithShape="1">
          <a:blip r:embed="rId4">
            <a:alphaModFix/>
          </a:blip>
          <a:srcRect b="0" l="0" r="0" t="0"/>
          <a:stretch/>
        </p:blipFill>
        <p:spPr>
          <a:xfrm>
            <a:off x="5310125" y="307925"/>
            <a:ext cx="3529075" cy="2352717"/>
          </a:xfrm>
          <a:prstGeom prst="rect">
            <a:avLst/>
          </a:prstGeom>
          <a:noFill/>
          <a:ln>
            <a:noFill/>
          </a:ln>
        </p:spPr>
      </p:pic>
      <p:pic>
        <p:nvPicPr>
          <p:cNvPr id="87" name="Google Shape;87;p5"/>
          <p:cNvPicPr preferRelativeResize="0"/>
          <p:nvPr/>
        </p:nvPicPr>
        <p:blipFill rotWithShape="1">
          <a:blip r:embed="rId5">
            <a:alphaModFix/>
          </a:blip>
          <a:srcRect b="0" l="0" r="0" t="0"/>
          <a:stretch/>
        </p:blipFill>
        <p:spPr>
          <a:xfrm>
            <a:off x="6006850" y="2424217"/>
            <a:ext cx="2451140" cy="1840583"/>
          </a:xfrm>
          <a:prstGeom prst="rect">
            <a:avLst/>
          </a:prstGeom>
          <a:noFill/>
          <a:ln>
            <a:noFill/>
          </a:ln>
        </p:spPr>
      </p:pic>
      <p:sp>
        <p:nvSpPr>
          <p:cNvPr id="88" name="Google Shape;88;p5"/>
          <p:cNvSpPr txBox="1"/>
          <p:nvPr/>
        </p:nvSpPr>
        <p:spPr>
          <a:xfrm>
            <a:off x="5632300" y="4121475"/>
            <a:ext cx="4277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sng" cap="none" strike="noStrike">
                <a:solidFill>
                  <a:srgbClr val="2864C7"/>
                </a:solidFill>
                <a:latin typeface="Arial"/>
                <a:ea typeface="Arial"/>
                <a:cs typeface="Arial"/>
                <a:sym typeface="Arial"/>
                <a:hlinkClick r:id="rId6">
                  <a:extLst>
                    <a:ext uri="{A12FA001-AC4F-418D-AE19-62706E023703}">
                      <ahyp:hlinkClr val="tx"/>
                    </a:ext>
                  </a:extLst>
                </a:hlinkClick>
              </a:rPr>
              <a:t>https://kids.britannica.com/students/article/mineral/275853</a:t>
            </a:r>
            <a:endParaRPr b="0" i="0" sz="1200" u="none" cap="none" strike="noStrike">
              <a:solidFill>
                <a:srgbClr val="2864C7"/>
              </a:solidFill>
              <a:latin typeface="Arial"/>
              <a:ea typeface="Arial"/>
              <a:cs typeface="Arial"/>
              <a:sym typeface="Arial"/>
            </a:endParaRPr>
          </a:p>
        </p:txBody>
      </p:sp>
      <p:sp>
        <p:nvSpPr>
          <p:cNvPr id="89" name="Google Shape;89;p5"/>
          <p:cNvSpPr txBox="1"/>
          <p:nvPr/>
        </p:nvSpPr>
        <p:spPr>
          <a:xfrm>
            <a:off x="5499000" y="2424225"/>
            <a:ext cx="4677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sng" cap="none" strike="noStrike">
                <a:solidFill>
                  <a:srgbClr val="2864C7"/>
                </a:solidFill>
                <a:latin typeface="Arial"/>
                <a:ea typeface="Arial"/>
                <a:cs typeface="Arial"/>
                <a:sym typeface="Arial"/>
                <a:hlinkClick r:id="rId7">
                  <a:extLst>
                    <a:ext uri="{A12FA001-AC4F-418D-AE19-62706E023703}">
                      <ahyp:hlinkClr val="tx"/>
                    </a:ext>
                  </a:extLst>
                </a:hlinkClick>
              </a:rPr>
              <a:t>https://www.pngegg.com/en/search?q=rocks++++Minerals</a:t>
            </a:r>
            <a:endParaRPr b="0" i="0" sz="1200" u="none" cap="none" strike="noStrike">
              <a:solidFill>
                <a:srgbClr val="2864C7"/>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type="title"/>
          </p:nvPr>
        </p:nvSpPr>
        <p:spPr>
          <a:xfrm>
            <a:off x="311700" y="445025"/>
            <a:ext cx="67647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920">
                <a:solidFill>
                  <a:srgbClr val="2864C7"/>
                </a:solidFill>
                <a:latin typeface="Times New Roman"/>
                <a:ea typeface="Times New Roman"/>
                <a:cs typeface="Times New Roman"/>
                <a:sym typeface="Times New Roman"/>
              </a:rPr>
              <a:t>Do we have geology/mining in Sudbury Ontario?</a:t>
            </a:r>
            <a:endParaRPr b="1" sz="2920">
              <a:solidFill>
                <a:srgbClr val="2864C7"/>
              </a:solidFill>
              <a:latin typeface="Times New Roman"/>
              <a:ea typeface="Times New Roman"/>
              <a:cs typeface="Times New Roman"/>
              <a:sym typeface="Times New Roman"/>
            </a:endParaRPr>
          </a:p>
        </p:txBody>
      </p:sp>
      <p:sp>
        <p:nvSpPr>
          <p:cNvPr id="95" name="Google Shape;95;p6"/>
          <p:cNvSpPr txBox="1"/>
          <p:nvPr>
            <p:ph idx="1" type="body"/>
          </p:nvPr>
        </p:nvSpPr>
        <p:spPr>
          <a:xfrm>
            <a:off x="600425" y="1569950"/>
            <a:ext cx="5087400" cy="2859900"/>
          </a:xfrm>
          <a:prstGeom prst="rect">
            <a:avLst/>
          </a:prstGeom>
          <a:noFill/>
          <a:ln>
            <a:noFill/>
          </a:ln>
        </p:spPr>
        <p:txBody>
          <a:bodyPr anchorCtr="0" anchor="t" bIns="91425" lIns="91425" spcFirstLastPara="1" rIns="91425" wrap="square" tIns="91425">
            <a:normAutofit/>
          </a:bodyPr>
          <a:lstStyle/>
          <a:p>
            <a:pPr indent="-330200" lvl="0" marL="457200" rtl="0" algn="l">
              <a:lnSpc>
                <a:spcPct val="105000"/>
              </a:lnSpc>
              <a:spcBef>
                <a:spcPts val="1200"/>
              </a:spcBef>
              <a:spcAft>
                <a:spcPts val="0"/>
              </a:spcAft>
              <a:buClr>
                <a:srgbClr val="0000FF"/>
              </a:buClr>
              <a:buSzPts val="1600"/>
              <a:buFont typeface="Times New Roman"/>
              <a:buChar char="●"/>
            </a:pPr>
            <a:r>
              <a:rPr b="1" lang="en" sz="1600">
                <a:solidFill>
                  <a:schemeClr val="lt1"/>
                </a:solidFill>
                <a:highlight>
                  <a:srgbClr val="0000FF"/>
                </a:highlight>
                <a:latin typeface="Times New Roman"/>
                <a:ea typeface="Times New Roman"/>
                <a:cs typeface="Times New Roman"/>
                <a:sym typeface="Times New Roman"/>
              </a:rPr>
              <a:t>Yes! </a:t>
            </a:r>
            <a:r>
              <a:rPr lang="en" sz="1600">
                <a:solidFill>
                  <a:schemeClr val="lt1"/>
                </a:solidFill>
                <a:latin typeface="Times New Roman"/>
                <a:ea typeface="Times New Roman"/>
                <a:cs typeface="Times New Roman"/>
                <a:sym typeface="Times New Roman"/>
              </a:rPr>
              <a:t> </a:t>
            </a:r>
            <a:r>
              <a:rPr lang="en" sz="1600">
                <a:solidFill>
                  <a:srgbClr val="432349"/>
                </a:solidFill>
                <a:latin typeface="Times New Roman"/>
                <a:ea typeface="Times New Roman"/>
                <a:cs typeface="Times New Roman"/>
                <a:sym typeface="Times New Roman"/>
              </a:rPr>
              <a:t>Sudbury is home to the world's largest mining complex. </a:t>
            </a:r>
            <a:endParaRPr sz="1600">
              <a:solidFill>
                <a:srgbClr val="432349"/>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0000FF"/>
              </a:buClr>
              <a:buSzPts val="1600"/>
              <a:buFont typeface="Times New Roman"/>
              <a:buChar char="●"/>
            </a:pPr>
            <a:r>
              <a:rPr lang="en" sz="1600">
                <a:solidFill>
                  <a:srgbClr val="432349"/>
                </a:solidFill>
                <a:latin typeface="Times New Roman"/>
                <a:ea typeface="Times New Roman"/>
                <a:cs typeface="Times New Roman"/>
                <a:sym typeface="Times New Roman"/>
              </a:rPr>
              <a:t>In Sudbury, we mine very important minerals, </a:t>
            </a:r>
            <a:r>
              <a:rPr b="1" lang="en" sz="1600">
                <a:solidFill>
                  <a:srgbClr val="432349"/>
                </a:solidFill>
                <a:highlight>
                  <a:schemeClr val="lt1"/>
                </a:highlight>
                <a:latin typeface="Times New Roman"/>
                <a:ea typeface="Times New Roman"/>
                <a:cs typeface="Times New Roman"/>
                <a:sym typeface="Times New Roman"/>
              </a:rPr>
              <a:t>what are they?</a:t>
            </a:r>
            <a:endParaRPr b="1" sz="1600">
              <a:solidFill>
                <a:srgbClr val="432349"/>
              </a:solidFill>
              <a:highlight>
                <a:schemeClr val="lt1"/>
              </a:highlight>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0000FF"/>
              </a:buClr>
              <a:buSzPts val="1600"/>
              <a:buFont typeface="Times New Roman"/>
              <a:buChar char="●"/>
            </a:pPr>
            <a:r>
              <a:rPr lang="en" sz="1600">
                <a:solidFill>
                  <a:srgbClr val="432349"/>
                </a:solidFill>
                <a:latin typeface="Times New Roman"/>
                <a:ea typeface="Times New Roman"/>
                <a:cs typeface="Times New Roman"/>
                <a:sym typeface="Times New Roman"/>
              </a:rPr>
              <a:t>A long time ago, a huge meteorite hit Sudbury, and it melted the rock. When the rock cooled down, a lot of metals like </a:t>
            </a:r>
            <a:r>
              <a:rPr b="1" lang="en" sz="1600" u="sng">
                <a:solidFill>
                  <a:srgbClr val="432349"/>
                </a:solidFill>
                <a:latin typeface="Times New Roman"/>
                <a:ea typeface="Times New Roman"/>
                <a:cs typeface="Times New Roman"/>
                <a:sym typeface="Times New Roman"/>
              </a:rPr>
              <a:t>Copper and Nickel </a:t>
            </a:r>
            <a:r>
              <a:rPr lang="en" sz="1600">
                <a:solidFill>
                  <a:srgbClr val="432349"/>
                </a:solidFill>
                <a:latin typeface="Times New Roman"/>
                <a:ea typeface="Times New Roman"/>
                <a:cs typeface="Times New Roman"/>
                <a:sym typeface="Times New Roman"/>
              </a:rPr>
              <a:t>were concentrated and easy to extract.</a:t>
            </a:r>
            <a:endParaRPr sz="1600">
              <a:solidFill>
                <a:srgbClr val="432349"/>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0000FF"/>
              </a:buClr>
              <a:buSzPts val="1600"/>
              <a:buFont typeface="Times New Roman"/>
              <a:buChar char="●"/>
            </a:pPr>
            <a:r>
              <a:rPr lang="en" sz="1600">
                <a:solidFill>
                  <a:srgbClr val="432349"/>
                </a:solidFill>
                <a:latin typeface="Times New Roman"/>
                <a:ea typeface="Times New Roman"/>
                <a:cs typeface="Times New Roman"/>
                <a:sym typeface="Times New Roman"/>
              </a:rPr>
              <a:t>That's why Sudbury is known for having a lot of nickel and copper. </a:t>
            </a:r>
            <a:r>
              <a:rPr b="1" lang="en" sz="1600">
                <a:solidFill>
                  <a:srgbClr val="432349"/>
                </a:solidFill>
                <a:latin typeface="Times New Roman"/>
                <a:ea typeface="Times New Roman"/>
                <a:cs typeface="Times New Roman"/>
                <a:sym typeface="Times New Roman"/>
              </a:rPr>
              <a:t>These minerals are important!</a:t>
            </a:r>
            <a:endParaRPr b="1">
              <a:latin typeface="Times New Roman"/>
              <a:ea typeface="Times New Roman"/>
              <a:cs typeface="Times New Roman"/>
              <a:sym typeface="Times New Roman"/>
            </a:endParaRPr>
          </a:p>
        </p:txBody>
      </p:sp>
      <p:pic>
        <p:nvPicPr>
          <p:cNvPr id="96" name="Google Shape;96;p6"/>
          <p:cNvPicPr preferRelativeResize="0"/>
          <p:nvPr/>
        </p:nvPicPr>
        <p:blipFill rotWithShape="1">
          <a:blip r:embed="rId3">
            <a:alphaModFix/>
          </a:blip>
          <a:srcRect b="0" l="0" r="0" t="0"/>
          <a:stretch/>
        </p:blipFill>
        <p:spPr>
          <a:xfrm>
            <a:off x="4878750" y="4617175"/>
            <a:ext cx="4165248" cy="459675"/>
          </a:xfrm>
          <a:prstGeom prst="rect">
            <a:avLst/>
          </a:prstGeom>
          <a:noFill/>
          <a:ln>
            <a:noFill/>
          </a:ln>
        </p:spPr>
      </p:pic>
      <p:pic>
        <p:nvPicPr>
          <p:cNvPr id="97" name="Google Shape;97;p6"/>
          <p:cNvPicPr preferRelativeResize="0"/>
          <p:nvPr/>
        </p:nvPicPr>
        <p:blipFill rotWithShape="1">
          <a:blip r:embed="rId4">
            <a:alphaModFix/>
          </a:blip>
          <a:srcRect b="0" l="14096" r="8748" t="0"/>
          <a:stretch/>
        </p:blipFill>
        <p:spPr>
          <a:xfrm>
            <a:off x="5867850" y="1303313"/>
            <a:ext cx="2964300" cy="2536800"/>
          </a:xfrm>
          <a:prstGeom prst="roundRect">
            <a:avLst>
              <a:gd fmla="val 16667" name="adj"/>
            </a:avLst>
          </a:prstGeom>
          <a:noFill/>
          <a:ln>
            <a:noFill/>
          </a:ln>
        </p:spPr>
      </p:pic>
      <p:sp>
        <p:nvSpPr>
          <p:cNvPr id="98" name="Google Shape;98;p6"/>
          <p:cNvSpPr txBox="1"/>
          <p:nvPr/>
        </p:nvSpPr>
        <p:spPr>
          <a:xfrm>
            <a:off x="5798925" y="3840125"/>
            <a:ext cx="47658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sng" cap="none" strike="noStrike">
                <a:solidFill>
                  <a:srgbClr val="2864C7"/>
                </a:solidFill>
                <a:latin typeface="Arial"/>
                <a:ea typeface="Arial"/>
                <a:cs typeface="Arial"/>
                <a:sym typeface="Arial"/>
                <a:hlinkClick r:id="rId5">
                  <a:extLst>
                    <a:ext uri="{A12FA001-AC4F-418D-AE19-62706E023703}">
                      <ahyp:hlinkClr val="tx"/>
                    </a:ext>
                  </a:extLst>
                </a:hlinkClick>
              </a:rPr>
              <a:t>https://www.bankofcanadamuseum.ca/2014/11/the-big-nickel/</a:t>
            </a:r>
            <a:endParaRPr b="0" i="0" sz="1200" u="none" cap="none" strike="noStrike">
              <a:solidFill>
                <a:srgbClr val="2864C7"/>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ppt_w</p:attrName>
                                        </p:attrNameLst>
                                      </p:cBhvr>
                                      <p:tavLst>
                                        <p:tav fmla="" tm="0">
                                          <p:val>
                                            <p:strVal val="0"/>
                                          </p:val>
                                        </p:tav>
                                        <p:tav fmla="" tm="100000">
                                          <p:val>
                                            <p:strVal val="#ppt_w"/>
                                          </p:val>
                                        </p:tav>
                                      </p:tavLst>
                                    </p:anim>
                                    <p:anim calcmode="lin" valueType="num">
                                      <p:cBhvr additive="base">
                                        <p:cTn dur="1000"/>
                                        <p:tgtEl>
                                          <p:spTgt spid="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txBox="1"/>
          <p:nvPr>
            <p:ph type="title"/>
          </p:nvPr>
        </p:nvSpPr>
        <p:spPr>
          <a:xfrm>
            <a:off x="311700" y="522800"/>
            <a:ext cx="8520600" cy="1365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b="1" lang="en">
                <a:solidFill>
                  <a:srgbClr val="2864C7"/>
                </a:solidFill>
                <a:latin typeface="Times New Roman"/>
                <a:ea typeface="Times New Roman"/>
                <a:cs typeface="Times New Roman"/>
                <a:sym typeface="Times New Roman"/>
              </a:rPr>
              <a:t>How are Copper and Nickel important to the </a:t>
            </a:r>
            <a:endParaRPr b="1">
              <a:solidFill>
                <a:srgbClr val="2864C7"/>
              </a:solidFill>
              <a:latin typeface="Times New Roman"/>
              <a:ea typeface="Times New Roman"/>
              <a:cs typeface="Times New Roman"/>
              <a:sym typeface="Times New Roman"/>
            </a:endParaRPr>
          </a:p>
          <a:p>
            <a:pPr indent="0" lvl="0" marL="0" rtl="0" algn="ctr">
              <a:lnSpc>
                <a:spcPct val="100000"/>
              </a:lnSpc>
              <a:spcBef>
                <a:spcPts val="0"/>
              </a:spcBef>
              <a:spcAft>
                <a:spcPts val="0"/>
              </a:spcAft>
              <a:buSzPts val="2800"/>
              <a:buNone/>
            </a:pPr>
            <a:r>
              <a:rPr b="1" lang="en">
                <a:solidFill>
                  <a:srgbClr val="2864C7"/>
                </a:solidFill>
                <a:latin typeface="Times New Roman"/>
                <a:ea typeface="Times New Roman"/>
                <a:cs typeface="Times New Roman"/>
                <a:sym typeface="Times New Roman"/>
              </a:rPr>
              <a:t>automotive industry?</a:t>
            </a:r>
            <a:endParaRPr b="1">
              <a:solidFill>
                <a:srgbClr val="2864C7"/>
              </a:solidFill>
              <a:latin typeface="Times New Roman"/>
              <a:ea typeface="Times New Roman"/>
              <a:cs typeface="Times New Roman"/>
              <a:sym typeface="Times New Roman"/>
            </a:endParaRPr>
          </a:p>
        </p:txBody>
      </p:sp>
      <p:pic>
        <p:nvPicPr>
          <p:cNvPr id="104" name="Google Shape;104;p7"/>
          <p:cNvPicPr preferRelativeResize="0"/>
          <p:nvPr/>
        </p:nvPicPr>
        <p:blipFill rotWithShape="1">
          <a:blip r:embed="rId3">
            <a:alphaModFix/>
          </a:blip>
          <a:srcRect b="0" l="0" r="0" t="0"/>
          <a:stretch/>
        </p:blipFill>
        <p:spPr>
          <a:xfrm>
            <a:off x="4878750" y="4617175"/>
            <a:ext cx="4165248" cy="459675"/>
          </a:xfrm>
          <a:prstGeom prst="rect">
            <a:avLst/>
          </a:prstGeom>
          <a:noFill/>
          <a:ln>
            <a:noFill/>
          </a:ln>
        </p:spPr>
      </p:pic>
      <p:sp>
        <p:nvSpPr>
          <p:cNvPr id="105" name="Google Shape;105;p7"/>
          <p:cNvSpPr txBox="1"/>
          <p:nvPr/>
        </p:nvSpPr>
        <p:spPr>
          <a:xfrm>
            <a:off x="711600" y="1210850"/>
            <a:ext cx="71655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highlight>
                  <a:srgbClr val="4A86E8"/>
                </a:highlight>
                <a:latin typeface="Times New Roman"/>
                <a:ea typeface="Times New Roman"/>
                <a:cs typeface="Times New Roman"/>
                <a:sym typeface="Times New Roman"/>
              </a:rPr>
              <a:t>Nickel: </a:t>
            </a:r>
            <a:endParaRPr b="1" i="0" sz="1800" u="none" cap="none" strike="noStrike">
              <a:solidFill>
                <a:schemeClr val="lt1"/>
              </a:solidFill>
              <a:highlight>
                <a:srgbClr val="4A86E8"/>
              </a:highlight>
              <a:latin typeface="Times New Roman"/>
              <a:ea typeface="Times New Roman"/>
              <a:cs typeface="Times New Roman"/>
              <a:sym typeface="Times New Roman"/>
            </a:endParaRPr>
          </a:p>
          <a:p>
            <a:pPr indent="-342900" lvl="0" marL="457200" marR="0" rtl="0" algn="l">
              <a:lnSpc>
                <a:spcPct val="100000"/>
              </a:lnSpc>
              <a:spcBef>
                <a:spcPts val="0"/>
              </a:spcBef>
              <a:spcAft>
                <a:spcPts val="0"/>
              </a:spcAft>
              <a:buClr>
                <a:srgbClr val="0000FF"/>
              </a:buClr>
              <a:buSzPts val="1800"/>
              <a:buFont typeface="Times New Roman"/>
              <a:buChar char="●"/>
            </a:pPr>
            <a:r>
              <a:rPr b="0" i="0" lang="en" sz="1800" u="none" cap="none" strike="noStrike">
                <a:solidFill>
                  <a:schemeClr val="dk1"/>
                </a:solidFill>
                <a:latin typeface="Times New Roman"/>
                <a:ea typeface="Times New Roman"/>
                <a:cs typeface="Times New Roman"/>
                <a:sym typeface="Times New Roman"/>
              </a:rPr>
              <a:t>Electric cars </a:t>
            </a:r>
            <a:endParaRPr b="0" i="0" sz="1800" u="none" cap="none" strike="noStrike">
              <a:solidFill>
                <a:schemeClr val="dk1"/>
              </a:solidFill>
              <a:latin typeface="Times New Roman"/>
              <a:ea typeface="Times New Roman"/>
              <a:cs typeface="Times New Roman"/>
              <a:sym typeface="Times New Roman"/>
            </a:endParaRPr>
          </a:p>
          <a:p>
            <a:pPr indent="-342900" lvl="0" marL="457200" marR="0" rtl="0" algn="l">
              <a:lnSpc>
                <a:spcPct val="100000"/>
              </a:lnSpc>
              <a:spcBef>
                <a:spcPts val="0"/>
              </a:spcBef>
              <a:spcAft>
                <a:spcPts val="0"/>
              </a:spcAft>
              <a:buClr>
                <a:srgbClr val="0000FF"/>
              </a:buClr>
              <a:buSzPts val="1800"/>
              <a:buFont typeface="Times New Roman"/>
              <a:buChar char="●"/>
            </a:pPr>
            <a:r>
              <a:rPr b="0" i="0" lang="en" sz="1800" u="none" cap="none" strike="noStrike">
                <a:solidFill>
                  <a:schemeClr val="dk1"/>
                </a:solidFill>
                <a:latin typeface="Times New Roman"/>
                <a:ea typeface="Times New Roman"/>
                <a:cs typeface="Times New Roman"/>
                <a:sym typeface="Times New Roman"/>
              </a:rPr>
              <a:t>Key component in the battery</a:t>
            </a:r>
            <a:endParaRPr b="0" i="0" sz="1800" u="none" cap="none" strike="noStrike">
              <a:solidFill>
                <a:schemeClr val="dk1"/>
              </a:solidFill>
              <a:latin typeface="Times New Roman"/>
              <a:ea typeface="Times New Roman"/>
              <a:cs typeface="Times New Roman"/>
              <a:sym typeface="Times New Roman"/>
            </a:endParaRPr>
          </a:p>
          <a:p>
            <a:pPr indent="-342900" lvl="0" marL="457200" marR="0" rtl="0" algn="l">
              <a:lnSpc>
                <a:spcPct val="100000"/>
              </a:lnSpc>
              <a:spcBef>
                <a:spcPts val="0"/>
              </a:spcBef>
              <a:spcAft>
                <a:spcPts val="0"/>
              </a:spcAft>
              <a:buClr>
                <a:srgbClr val="0000FF"/>
              </a:buClr>
              <a:buSzPts val="1800"/>
              <a:buFont typeface="Times New Roman"/>
              <a:buChar char="●"/>
            </a:pPr>
            <a:r>
              <a:rPr b="0" i="0" lang="en" sz="1800" u="none" cap="none" strike="noStrike">
                <a:solidFill>
                  <a:schemeClr val="dk1"/>
                </a:solidFill>
                <a:latin typeface="Times New Roman"/>
                <a:ea typeface="Times New Roman"/>
                <a:cs typeface="Times New Roman"/>
                <a:sym typeface="Times New Roman"/>
              </a:rPr>
              <a:t>The nickel is used in lithium batteries </a:t>
            </a:r>
            <a:endParaRPr b="0" i="0" sz="1800" u="none" cap="none" strike="noStrike">
              <a:solidFill>
                <a:schemeClr val="dk1"/>
              </a:solidFill>
              <a:latin typeface="Times New Roman"/>
              <a:ea typeface="Times New Roman"/>
              <a:cs typeface="Times New Roman"/>
              <a:sym typeface="Times New Roman"/>
            </a:endParaRPr>
          </a:p>
          <a:p>
            <a:pPr indent="-342900" lvl="1" marL="914400" marR="0" rtl="0" algn="l">
              <a:lnSpc>
                <a:spcPct val="100000"/>
              </a:lnSpc>
              <a:spcBef>
                <a:spcPts val="0"/>
              </a:spcBef>
              <a:spcAft>
                <a:spcPts val="0"/>
              </a:spcAft>
              <a:buClr>
                <a:srgbClr val="0000FF"/>
              </a:buClr>
              <a:buSzPts val="1800"/>
              <a:buFont typeface="Times New Roman"/>
              <a:buChar char="○"/>
            </a:pPr>
            <a:r>
              <a:rPr b="0" i="0" lang="en" sz="1800" u="none" cap="none" strike="noStrike">
                <a:solidFill>
                  <a:schemeClr val="dk1"/>
                </a:solidFill>
                <a:latin typeface="Times New Roman"/>
                <a:ea typeface="Times New Roman"/>
                <a:cs typeface="Times New Roman"/>
                <a:sym typeface="Times New Roman"/>
              </a:rPr>
              <a:t>This helps to save electricity better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highlight>
                  <a:srgbClr val="4A86E8"/>
                </a:highlight>
                <a:latin typeface="Times New Roman"/>
                <a:ea typeface="Times New Roman"/>
                <a:cs typeface="Times New Roman"/>
                <a:sym typeface="Times New Roman"/>
              </a:rPr>
              <a:t>Copper: </a:t>
            </a:r>
            <a:endParaRPr b="1" i="0" sz="1800" u="none" cap="none" strike="noStrike">
              <a:solidFill>
                <a:schemeClr val="lt1"/>
              </a:solidFill>
              <a:highlight>
                <a:srgbClr val="4A86E8"/>
              </a:highlight>
              <a:latin typeface="Times New Roman"/>
              <a:ea typeface="Times New Roman"/>
              <a:cs typeface="Times New Roman"/>
              <a:sym typeface="Times New Roman"/>
            </a:endParaRPr>
          </a:p>
          <a:p>
            <a:pPr indent="-342900" lvl="0" marL="457200" marR="0" rtl="0" algn="l">
              <a:lnSpc>
                <a:spcPct val="100000"/>
              </a:lnSpc>
              <a:spcBef>
                <a:spcPts val="0"/>
              </a:spcBef>
              <a:spcAft>
                <a:spcPts val="0"/>
              </a:spcAft>
              <a:buClr>
                <a:srgbClr val="0000FF"/>
              </a:buClr>
              <a:buSzPts val="1800"/>
              <a:buFont typeface="Times New Roman"/>
              <a:buChar char="●"/>
            </a:pPr>
            <a:r>
              <a:rPr b="0" i="0" lang="en" sz="1800" u="none" cap="none" strike="noStrike">
                <a:solidFill>
                  <a:schemeClr val="dk1"/>
                </a:solidFill>
                <a:latin typeface="Times New Roman"/>
                <a:ea typeface="Times New Roman"/>
                <a:cs typeface="Times New Roman"/>
                <a:sym typeface="Times New Roman"/>
              </a:rPr>
              <a:t>Used in electrical wires </a:t>
            </a:r>
            <a:endParaRPr b="0" i="0" sz="1800" u="none" cap="none" strike="noStrike">
              <a:solidFill>
                <a:schemeClr val="dk1"/>
              </a:solidFill>
              <a:latin typeface="Times New Roman"/>
              <a:ea typeface="Times New Roman"/>
              <a:cs typeface="Times New Roman"/>
              <a:sym typeface="Times New Roman"/>
            </a:endParaRPr>
          </a:p>
          <a:p>
            <a:pPr indent="-342900" lvl="0" marL="457200" marR="0" rtl="0" algn="l">
              <a:lnSpc>
                <a:spcPct val="100000"/>
              </a:lnSpc>
              <a:spcBef>
                <a:spcPts val="0"/>
              </a:spcBef>
              <a:spcAft>
                <a:spcPts val="0"/>
              </a:spcAft>
              <a:buClr>
                <a:srgbClr val="0000FF"/>
              </a:buClr>
              <a:buSzPts val="1800"/>
              <a:buFont typeface="Times New Roman"/>
              <a:buChar char="●"/>
            </a:pPr>
            <a:r>
              <a:rPr b="0" i="0" lang="en" sz="1800" u="none" cap="none" strike="noStrike">
                <a:solidFill>
                  <a:schemeClr val="dk1"/>
                </a:solidFill>
                <a:latin typeface="Times New Roman"/>
                <a:ea typeface="Times New Roman"/>
                <a:cs typeface="Times New Roman"/>
                <a:sym typeface="Times New Roman"/>
              </a:rPr>
              <a:t>Copper is good at carrying electricity </a:t>
            </a:r>
            <a:endParaRPr b="0" i="0" sz="1800" u="none" cap="none" strike="noStrike">
              <a:solidFill>
                <a:schemeClr val="dk1"/>
              </a:solidFill>
              <a:latin typeface="Times New Roman"/>
              <a:ea typeface="Times New Roman"/>
              <a:cs typeface="Times New Roman"/>
              <a:sym typeface="Times New Roman"/>
            </a:endParaRPr>
          </a:p>
          <a:p>
            <a:pPr indent="-342900" lvl="0" marL="457200" marR="0" rtl="0" algn="l">
              <a:lnSpc>
                <a:spcPct val="100000"/>
              </a:lnSpc>
              <a:spcBef>
                <a:spcPts val="0"/>
              </a:spcBef>
              <a:spcAft>
                <a:spcPts val="0"/>
              </a:spcAft>
              <a:buClr>
                <a:srgbClr val="0000FF"/>
              </a:buClr>
              <a:buSzPts val="1800"/>
              <a:buFont typeface="Times New Roman"/>
              <a:buChar char="●"/>
            </a:pPr>
            <a:r>
              <a:rPr b="0" i="0" lang="en" sz="1800" u="none" cap="none" strike="noStrike">
                <a:solidFill>
                  <a:schemeClr val="dk1"/>
                </a:solidFill>
                <a:latin typeface="Times New Roman"/>
                <a:ea typeface="Times New Roman"/>
                <a:cs typeface="Times New Roman"/>
                <a:sym typeface="Times New Roman"/>
              </a:rPr>
              <a:t>They are found all throughout cars </a:t>
            </a:r>
            <a:endParaRPr b="0" i="0" sz="1800" u="none" cap="none" strike="noStrike">
              <a:solidFill>
                <a:schemeClr val="dk1"/>
              </a:solidFill>
              <a:latin typeface="Times New Roman"/>
              <a:ea typeface="Times New Roman"/>
              <a:cs typeface="Times New Roman"/>
              <a:sym typeface="Times New Roman"/>
            </a:endParaRPr>
          </a:p>
          <a:p>
            <a:pPr indent="-342900" lvl="1" marL="914400" marR="0" rtl="0" algn="l">
              <a:lnSpc>
                <a:spcPct val="100000"/>
              </a:lnSpc>
              <a:spcBef>
                <a:spcPts val="0"/>
              </a:spcBef>
              <a:spcAft>
                <a:spcPts val="0"/>
              </a:spcAft>
              <a:buClr>
                <a:srgbClr val="0000FF"/>
              </a:buClr>
              <a:buSzPts val="1800"/>
              <a:buFont typeface="Times New Roman"/>
              <a:buChar char="○"/>
            </a:pPr>
            <a:r>
              <a:rPr b="0" i="0" lang="en" sz="1800" u="none" cap="none" strike="noStrike">
                <a:solidFill>
                  <a:schemeClr val="dk1"/>
                </a:solidFill>
                <a:latin typeface="Times New Roman"/>
                <a:ea typeface="Times New Roman"/>
                <a:cs typeface="Times New Roman"/>
                <a:sym typeface="Times New Roman"/>
              </a:rPr>
              <a:t>Also, in the motor of these cars!</a:t>
            </a:r>
            <a:endParaRPr b="0" i="0" sz="1400" u="none" cap="none" strike="noStrike">
              <a:solidFill>
                <a:srgbClr val="000000"/>
              </a:solidFill>
              <a:latin typeface="Times New Roman"/>
              <a:ea typeface="Times New Roman"/>
              <a:cs typeface="Times New Roman"/>
              <a:sym typeface="Times New Roman"/>
            </a:endParaRPr>
          </a:p>
        </p:txBody>
      </p:sp>
      <p:pic>
        <p:nvPicPr>
          <p:cNvPr id="106" name="Google Shape;106;p7" title="Electric car cartoon | Public domain vectors"/>
          <p:cNvPicPr preferRelativeResize="0"/>
          <p:nvPr/>
        </p:nvPicPr>
        <p:blipFill rotWithShape="1">
          <a:blip r:embed="rId4">
            <a:alphaModFix/>
          </a:blip>
          <a:srcRect b="0" l="0" r="0" t="0"/>
          <a:stretch/>
        </p:blipFill>
        <p:spPr>
          <a:xfrm>
            <a:off x="5380788" y="1580400"/>
            <a:ext cx="3383338" cy="1123275"/>
          </a:xfrm>
          <a:prstGeom prst="rect">
            <a:avLst/>
          </a:prstGeom>
          <a:noFill/>
          <a:ln>
            <a:noFill/>
          </a:ln>
        </p:spPr>
      </p:pic>
      <p:pic>
        <p:nvPicPr>
          <p:cNvPr id="107" name="Google Shape;107;p7" title="Battery | Free Stock Photo | Illustration of a battery | # 17126"/>
          <p:cNvPicPr preferRelativeResize="0"/>
          <p:nvPr/>
        </p:nvPicPr>
        <p:blipFill rotWithShape="1">
          <a:blip r:embed="rId5">
            <a:alphaModFix/>
          </a:blip>
          <a:srcRect b="0" l="0" r="0" t="0"/>
          <a:stretch/>
        </p:blipFill>
        <p:spPr>
          <a:xfrm>
            <a:off x="6531187" y="2654975"/>
            <a:ext cx="1082526" cy="1962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311700" y="522800"/>
            <a:ext cx="8520600" cy="1365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b="1" lang="en" sz="3500">
                <a:solidFill>
                  <a:srgbClr val="2864C7"/>
                </a:solidFill>
                <a:latin typeface="Times New Roman"/>
                <a:ea typeface="Times New Roman"/>
                <a:cs typeface="Times New Roman"/>
                <a:sym typeface="Times New Roman"/>
              </a:rPr>
              <a:t>What rocks and minerals do we see in minecraft?</a:t>
            </a:r>
            <a:endParaRPr b="1" sz="3500">
              <a:solidFill>
                <a:srgbClr val="2864C7"/>
              </a:solidFill>
              <a:latin typeface="Times New Roman"/>
              <a:ea typeface="Times New Roman"/>
              <a:cs typeface="Times New Roman"/>
              <a:sym typeface="Times New Roman"/>
            </a:endParaRPr>
          </a:p>
        </p:txBody>
      </p:sp>
      <p:pic>
        <p:nvPicPr>
          <p:cNvPr id="113" name="Google Shape;113;p8"/>
          <p:cNvPicPr preferRelativeResize="0"/>
          <p:nvPr/>
        </p:nvPicPr>
        <p:blipFill rotWithShape="1">
          <a:blip r:embed="rId3">
            <a:alphaModFix/>
          </a:blip>
          <a:srcRect b="0" l="0" r="0" t="0"/>
          <a:stretch/>
        </p:blipFill>
        <p:spPr>
          <a:xfrm>
            <a:off x="4878750" y="4617175"/>
            <a:ext cx="4165248" cy="459675"/>
          </a:xfrm>
          <a:prstGeom prst="rect">
            <a:avLst/>
          </a:prstGeom>
          <a:noFill/>
          <a:ln>
            <a:noFill/>
          </a:ln>
        </p:spPr>
      </p:pic>
      <p:pic>
        <p:nvPicPr>
          <p:cNvPr id="114" name="Google Shape;114;p8"/>
          <p:cNvPicPr preferRelativeResize="0"/>
          <p:nvPr/>
        </p:nvPicPr>
        <p:blipFill rotWithShape="1">
          <a:blip r:embed="rId4">
            <a:alphaModFix/>
          </a:blip>
          <a:srcRect b="0" l="0" r="0" t="0"/>
          <a:stretch/>
        </p:blipFill>
        <p:spPr>
          <a:xfrm>
            <a:off x="3301725" y="1888412"/>
            <a:ext cx="2540562" cy="2540562"/>
          </a:xfrm>
          <a:prstGeom prst="rect">
            <a:avLst/>
          </a:prstGeom>
          <a:noFill/>
          <a:ln>
            <a:noFill/>
          </a:ln>
        </p:spPr>
      </p:pic>
      <p:sp>
        <p:nvSpPr>
          <p:cNvPr id="115" name="Google Shape;115;p8"/>
          <p:cNvSpPr txBox="1"/>
          <p:nvPr/>
        </p:nvSpPr>
        <p:spPr>
          <a:xfrm>
            <a:off x="1488600" y="1888400"/>
            <a:ext cx="1655400" cy="20319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200000"/>
              </a:lnSpc>
              <a:spcBef>
                <a:spcPts val="0"/>
              </a:spcBef>
              <a:spcAft>
                <a:spcPts val="0"/>
              </a:spcAft>
              <a:buClr>
                <a:srgbClr val="2864C7"/>
              </a:buClr>
              <a:buSzPts val="2400"/>
              <a:buFont typeface="Times New Roman"/>
              <a:buChar char="●"/>
            </a:pPr>
            <a:r>
              <a:rPr b="0" i="0" lang="en" sz="2400" u="none" cap="none" strike="noStrike">
                <a:solidFill>
                  <a:srgbClr val="2864C7"/>
                </a:solidFill>
                <a:latin typeface="Times New Roman"/>
                <a:ea typeface="Times New Roman"/>
                <a:cs typeface="Times New Roman"/>
                <a:sym typeface="Times New Roman"/>
              </a:rPr>
              <a:t>Copper</a:t>
            </a:r>
            <a:endParaRPr b="0" i="0" sz="2400" u="none" cap="none" strike="noStrike">
              <a:solidFill>
                <a:srgbClr val="2864C7"/>
              </a:solidFill>
              <a:latin typeface="Times New Roman"/>
              <a:ea typeface="Times New Roman"/>
              <a:cs typeface="Times New Roman"/>
              <a:sym typeface="Times New Roman"/>
            </a:endParaRPr>
          </a:p>
          <a:p>
            <a:pPr indent="-381000" lvl="0" marL="457200" marR="0" rtl="0" algn="l">
              <a:lnSpc>
                <a:spcPct val="200000"/>
              </a:lnSpc>
              <a:spcBef>
                <a:spcPts val="0"/>
              </a:spcBef>
              <a:spcAft>
                <a:spcPts val="0"/>
              </a:spcAft>
              <a:buClr>
                <a:srgbClr val="2864C7"/>
              </a:buClr>
              <a:buSzPts val="2400"/>
              <a:buFont typeface="Times New Roman"/>
              <a:buChar char="●"/>
            </a:pPr>
            <a:r>
              <a:rPr b="0" i="0" lang="en" sz="2400" u="none" cap="none" strike="noStrike">
                <a:solidFill>
                  <a:srgbClr val="2864C7"/>
                </a:solidFill>
                <a:latin typeface="Times New Roman"/>
                <a:ea typeface="Times New Roman"/>
                <a:cs typeface="Times New Roman"/>
                <a:sym typeface="Times New Roman"/>
              </a:rPr>
              <a:t>Iron </a:t>
            </a:r>
            <a:endParaRPr b="0" i="0" sz="2400" u="none" cap="none" strike="noStrike">
              <a:solidFill>
                <a:srgbClr val="2864C7"/>
              </a:solidFill>
              <a:latin typeface="Times New Roman"/>
              <a:ea typeface="Times New Roman"/>
              <a:cs typeface="Times New Roman"/>
              <a:sym typeface="Times New Roman"/>
            </a:endParaRPr>
          </a:p>
          <a:p>
            <a:pPr indent="-381000" lvl="0" marL="457200" marR="0" rtl="0" algn="l">
              <a:lnSpc>
                <a:spcPct val="200000"/>
              </a:lnSpc>
              <a:spcBef>
                <a:spcPts val="0"/>
              </a:spcBef>
              <a:spcAft>
                <a:spcPts val="0"/>
              </a:spcAft>
              <a:buClr>
                <a:srgbClr val="2864C7"/>
              </a:buClr>
              <a:buSzPts val="2400"/>
              <a:buFont typeface="Times New Roman"/>
              <a:buChar char="●"/>
            </a:pPr>
            <a:r>
              <a:rPr b="0" i="0" lang="en" sz="2400" u="none" cap="none" strike="noStrike">
                <a:solidFill>
                  <a:srgbClr val="2864C7"/>
                </a:solidFill>
                <a:latin typeface="Times New Roman"/>
                <a:ea typeface="Times New Roman"/>
                <a:cs typeface="Times New Roman"/>
                <a:sym typeface="Times New Roman"/>
              </a:rPr>
              <a:t>Coal</a:t>
            </a:r>
            <a:endParaRPr b="0" i="0" sz="2400" u="none" cap="none" strike="noStrike">
              <a:solidFill>
                <a:srgbClr val="2864C7"/>
              </a:solidFill>
              <a:latin typeface="Times New Roman"/>
              <a:ea typeface="Times New Roman"/>
              <a:cs typeface="Times New Roman"/>
              <a:sym typeface="Times New Roman"/>
            </a:endParaRPr>
          </a:p>
        </p:txBody>
      </p:sp>
      <p:sp>
        <p:nvSpPr>
          <p:cNvPr id="116" name="Google Shape;116;p8"/>
          <p:cNvSpPr txBox="1"/>
          <p:nvPr/>
        </p:nvSpPr>
        <p:spPr>
          <a:xfrm>
            <a:off x="6095775" y="1888400"/>
            <a:ext cx="3000000" cy="20319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200000"/>
              </a:lnSpc>
              <a:spcBef>
                <a:spcPts val="0"/>
              </a:spcBef>
              <a:spcAft>
                <a:spcPts val="0"/>
              </a:spcAft>
              <a:buClr>
                <a:srgbClr val="2864C7"/>
              </a:buClr>
              <a:buSzPts val="2400"/>
              <a:buFont typeface="Times New Roman"/>
              <a:buChar char="●"/>
            </a:pPr>
            <a:r>
              <a:rPr b="0" i="0" lang="en" sz="2400" u="none" cap="none" strike="noStrike">
                <a:solidFill>
                  <a:srgbClr val="2864C7"/>
                </a:solidFill>
                <a:latin typeface="Times New Roman"/>
                <a:ea typeface="Times New Roman"/>
                <a:cs typeface="Times New Roman"/>
                <a:sym typeface="Times New Roman"/>
              </a:rPr>
              <a:t>Quartz</a:t>
            </a:r>
            <a:endParaRPr b="0" i="0" sz="2400" u="none" cap="none" strike="noStrike">
              <a:solidFill>
                <a:srgbClr val="2864C7"/>
              </a:solidFill>
              <a:latin typeface="Times New Roman"/>
              <a:ea typeface="Times New Roman"/>
              <a:cs typeface="Times New Roman"/>
              <a:sym typeface="Times New Roman"/>
            </a:endParaRPr>
          </a:p>
          <a:p>
            <a:pPr indent="-381000" lvl="0" marL="457200" marR="0" rtl="0" algn="l">
              <a:lnSpc>
                <a:spcPct val="200000"/>
              </a:lnSpc>
              <a:spcBef>
                <a:spcPts val="0"/>
              </a:spcBef>
              <a:spcAft>
                <a:spcPts val="0"/>
              </a:spcAft>
              <a:buClr>
                <a:srgbClr val="2864C7"/>
              </a:buClr>
              <a:buSzPts val="2400"/>
              <a:buFont typeface="Times New Roman"/>
              <a:buChar char="●"/>
            </a:pPr>
            <a:r>
              <a:rPr b="0" i="0" lang="en" sz="2400" u="none" cap="none" strike="noStrike">
                <a:solidFill>
                  <a:srgbClr val="2864C7"/>
                </a:solidFill>
                <a:latin typeface="Times New Roman"/>
                <a:ea typeface="Times New Roman"/>
                <a:cs typeface="Times New Roman"/>
                <a:sym typeface="Times New Roman"/>
              </a:rPr>
              <a:t>Amethyst </a:t>
            </a:r>
            <a:endParaRPr b="0" i="0" sz="2400" u="none" cap="none" strike="noStrike">
              <a:solidFill>
                <a:srgbClr val="2864C7"/>
              </a:solidFill>
              <a:latin typeface="Times New Roman"/>
              <a:ea typeface="Times New Roman"/>
              <a:cs typeface="Times New Roman"/>
              <a:sym typeface="Times New Roman"/>
            </a:endParaRPr>
          </a:p>
          <a:p>
            <a:pPr indent="-381000" lvl="0" marL="457200" marR="0" rtl="0" algn="l">
              <a:lnSpc>
                <a:spcPct val="200000"/>
              </a:lnSpc>
              <a:spcBef>
                <a:spcPts val="0"/>
              </a:spcBef>
              <a:spcAft>
                <a:spcPts val="0"/>
              </a:spcAft>
              <a:buClr>
                <a:srgbClr val="2864C7"/>
              </a:buClr>
              <a:buSzPts val="2400"/>
              <a:buFont typeface="Times New Roman"/>
              <a:buChar char="●"/>
            </a:pPr>
            <a:r>
              <a:rPr b="0" i="0" lang="en" sz="2400" u="none" cap="none" strike="noStrike">
                <a:solidFill>
                  <a:srgbClr val="2864C7"/>
                </a:solidFill>
                <a:latin typeface="Times New Roman"/>
                <a:ea typeface="Times New Roman"/>
                <a:cs typeface="Times New Roman"/>
                <a:sym typeface="Times New Roman"/>
              </a:rPr>
              <a:t>Lapis Lazuli</a:t>
            </a:r>
            <a:endParaRPr b="0" i="0" sz="1400" u="none" cap="none" strike="noStrike">
              <a:solidFill>
                <a:srgbClr val="000000"/>
              </a:solidFill>
              <a:latin typeface="Arial"/>
              <a:ea typeface="Arial"/>
              <a:cs typeface="Arial"/>
              <a:sym typeface="Arial"/>
            </a:endParaRPr>
          </a:p>
        </p:txBody>
      </p:sp>
      <p:sp>
        <p:nvSpPr>
          <p:cNvPr id="117" name="Google Shape;117;p8"/>
          <p:cNvSpPr txBox="1"/>
          <p:nvPr/>
        </p:nvSpPr>
        <p:spPr>
          <a:xfrm>
            <a:off x="5842275" y="1071750"/>
            <a:ext cx="31326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0000FF"/>
                </a:solidFill>
                <a:highlight>
                  <a:schemeClr val="lt1"/>
                </a:highlight>
                <a:latin typeface="Amatic SC"/>
                <a:ea typeface="Amatic SC"/>
                <a:cs typeface="Amatic SC"/>
                <a:sym typeface="Amatic SC"/>
              </a:rPr>
              <a:t>Today you will look at some of these minerals!</a:t>
            </a:r>
            <a:endParaRPr b="1" i="0" sz="2800" u="none" cap="none" strike="noStrike">
              <a:solidFill>
                <a:srgbClr val="0000FF"/>
              </a:solidFill>
              <a:highlight>
                <a:schemeClr val="lt1"/>
              </a:highlight>
              <a:latin typeface="Amatic SC"/>
              <a:ea typeface="Amatic SC"/>
              <a:cs typeface="Amatic SC"/>
              <a:sym typeface="Amatic S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1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